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FFCC"/>
    <a:srgbClr val="FFFF66"/>
    <a:srgbClr val="660033"/>
    <a:srgbClr val="CC0066"/>
    <a:srgbClr val="FF7C80"/>
    <a:srgbClr val="FF00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>
      <p:cViewPr varScale="1">
        <p:scale>
          <a:sx n="114" d="100"/>
          <a:sy n="114" d="100"/>
        </p:scale>
        <p:origin x="-156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8FBE2E-F16A-4D95-94E4-A0044DB84E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F38755-D3E0-4B2E-A816-1A9B7A6384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BE2976-7339-40E2-A8A9-15617A2112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63EE35-27F0-490D-A2BC-86516A27FC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A8E694-3330-4BB8-85E7-5128C6CBDD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11521-7C21-4F4D-BB1D-DE3BA52F64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42F1F1-B012-42CA-92C1-A251AA256F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10DB38-74A4-4292-BAF6-A3DF45A850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D078F1-C40D-40D2-AEB8-8B0D5471D3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1B1DE-06D0-454F-80A4-45463FBE00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34027-9870-4DFD-A28F-FE1DAFAAF0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00CCFF"/>
            </a:gs>
            <a:gs pos="100000">
              <a:srgbClr val="00CCFF">
                <a:gamma/>
                <a:shade val="46275"/>
                <a:invGamma/>
              </a:srgb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E7860D4-D380-4681-98E1-F82A9F65AB0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1000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81000" y="609600"/>
            <a:ext cx="8305800" cy="190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AU" sz="3600" kern="10">
                <a:ln w="9525">
                  <a:noFill/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Author's Purpose</a:t>
            </a:r>
          </a:p>
        </p:txBody>
      </p:sp>
      <p:pic>
        <p:nvPicPr>
          <p:cNvPr id="2051" name="Picture 3" descr="C:\Program Files\Microsoft Office\Clipart\standard\stddir3\PE01690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743200"/>
            <a:ext cx="4583113" cy="2676525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Oval 5"/>
          <p:cNvSpPr>
            <a:spLocks noChangeArrowheads="1"/>
          </p:cNvSpPr>
          <p:nvPr/>
        </p:nvSpPr>
        <p:spPr bwMode="auto">
          <a:xfrm>
            <a:off x="0" y="1600200"/>
            <a:ext cx="4419600" cy="5257800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9218" name="WordArt 2" descr="Narrow vertical"/>
          <p:cNvSpPr>
            <a:spLocks noChangeArrowheads="1" noChangeShapeType="1" noTextEdit="1"/>
          </p:cNvSpPr>
          <p:nvPr/>
        </p:nvSpPr>
        <p:spPr bwMode="auto">
          <a:xfrm>
            <a:off x="1524000" y="-304800"/>
            <a:ext cx="6019800" cy="2135188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en-A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/>
                  </a:outerShdw>
                </a:effectLst>
                <a:latin typeface="Comic Sans MS"/>
              </a:rPr>
              <a:t>persuade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457200" y="2362200"/>
            <a:ext cx="38100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latin typeface="Comic Sans MS" pitchFamily="66" charset="0"/>
              </a:rPr>
              <a:t>The author tries to change our opinion on a topic by appealing to our emotions.</a:t>
            </a:r>
          </a:p>
        </p:txBody>
      </p:sp>
      <p:pic>
        <p:nvPicPr>
          <p:cNvPr id="9220" name="Picture 4" descr="C:\Program Files\Microsoft Office\Clipart\standard\stddir1\BD07079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209800"/>
            <a:ext cx="3124200" cy="2949575"/>
          </a:xfrm>
          <a:prstGeom prst="rect">
            <a:avLst/>
          </a:prstGeom>
          <a:noFill/>
        </p:spPr>
      </p:pic>
      <p:pic>
        <p:nvPicPr>
          <p:cNvPr id="9223" name="Picture 7" descr="C:\Program Files\Microsoft Office\Clipart\corpbas\j007910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6988" y="4495800"/>
            <a:ext cx="1497012" cy="1689100"/>
          </a:xfrm>
          <a:prstGeom prst="rect">
            <a:avLst/>
          </a:prstGeom>
          <a:noFill/>
        </p:spPr>
      </p:pic>
      <p:pic>
        <p:nvPicPr>
          <p:cNvPr id="9224" name="Picture 8" descr="C:\Program Files\Microsoft Office\Clipart\corpbas\j0079102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1600200"/>
            <a:ext cx="1497013" cy="1689100"/>
          </a:xfrm>
          <a:prstGeom prst="rect">
            <a:avLst/>
          </a:prstGeom>
          <a:noFill/>
        </p:spPr>
      </p:pic>
      <p:pic>
        <p:nvPicPr>
          <p:cNvPr id="9226" name="Picture 10" descr="C:\Program Files\Microsoft Office\Clipart\corpbas\j0079103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4876800"/>
            <a:ext cx="1497013" cy="1689100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nimBg="1" autoUpdateAnimBg="0"/>
      <p:bldP spid="9218" grpId="0" animBg="1"/>
      <p:bldP spid="9219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6" name="Picture 8" descr="C:\Program Files\Microsoft Office\Clipart\standard\stddir3\NA01678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4191000"/>
            <a:ext cx="1676400" cy="1454150"/>
          </a:xfrm>
          <a:prstGeom prst="rect">
            <a:avLst/>
          </a:prstGeom>
          <a:noFill/>
        </p:spPr>
      </p:pic>
      <p:sp>
        <p:nvSpPr>
          <p:cNvPr id="12290" name="WordArt 2"/>
          <p:cNvSpPr>
            <a:spLocks noChangeArrowheads="1" noChangeShapeType="1" noTextEdit="1"/>
          </p:cNvSpPr>
          <p:nvPr/>
        </p:nvSpPr>
        <p:spPr bwMode="auto">
          <a:xfrm rot="5400000">
            <a:off x="-1638300" y="2400300"/>
            <a:ext cx="6096000" cy="1752600"/>
          </a:xfrm>
          <a:prstGeom prst="rect">
            <a:avLst/>
          </a:prstGeom>
        </p:spPr>
        <p:txBody>
          <a:bodyPr vert="wordArtVert" wrap="none" fromWordArt="1">
            <a:prstTxWarp prst="textWave4">
              <a:avLst>
                <a:gd name="adj1" fmla="val 13005"/>
                <a:gd name="adj2" fmla="val 0"/>
              </a:avLst>
            </a:prstTxWarp>
          </a:bodyPr>
          <a:lstStyle/>
          <a:p>
            <a:pPr algn="ctr" fontAlgn="auto"/>
            <a:r>
              <a:rPr lang="en-A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00FF00"/>
                    </a:gs>
                    <a:gs pos="100000">
                      <a:srgbClr val="00CCFF"/>
                    </a:gs>
                  </a:gsLst>
                  <a:lin ang="0" scaled="1"/>
                </a:gradFill>
                <a:effectLst>
                  <a:outerShdw dist="99190" dir="7788334" algn="ctr" rotWithShape="0">
                    <a:srgbClr val="000080"/>
                  </a:outerShdw>
                </a:effectLst>
                <a:latin typeface="Arial Black"/>
              </a:rPr>
              <a:t>DESCRIBE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438400" y="1828800"/>
            <a:ext cx="54102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Impact" pitchFamily="34" charset="0"/>
              </a:rPr>
              <a:t>Authors often </a:t>
            </a:r>
            <a:r>
              <a:rPr lang="en-US" b="1" i="1">
                <a:solidFill>
                  <a:srgbClr val="FF0000"/>
                </a:solidFill>
                <a:latin typeface="Impact" pitchFamily="34" charset="0"/>
              </a:rPr>
              <a:t>describe</a:t>
            </a:r>
            <a:r>
              <a:rPr lang="en-US" i="1">
                <a:latin typeface="Impact" pitchFamily="34" charset="0"/>
              </a:rPr>
              <a:t> </a:t>
            </a:r>
            <a:r>
              <a:rPr lang="en-US">
                <a:latin typeface="Impact" pitchFamily="34" charset="0"/>
              </a:rPr>
              <a:t>to support other </a:t>
            </a:r>
          </a:p>
          <a:p>
            <a:pPr>
              <a:spcBef>
                <a:spcPct val="50000"/>
              </a:spcBef>
            </a:pPr>
            <a:r>
              <a:rPr lang="en-US">
                <a:latin typeface="Impact" pitchFamily="34" charset="0"/>
              </a:rPr>
              <a:t>purposes in writing.  They use it to create</a:t>
            </a:r>
          </a:p>
          <a:p>
            <a:pPr>
              <a:spcBef>
                <a:spcPct val="50000"/>
              </a:spcBef>
            </a:pPr>
            <a:r>
              <a:rPr lang="en-US">
                <a:latin typeface="Impact" pitchFamily="34" charset="0"/>
              </a:rPr>
              <a:t>a character, set a mood or envision a scene.  </a:t>
            </a:r>
            <a:endParaRPr lang="en-US" i="1">
              <a:latin typeface="Impact" pitchFamily="34" charset="0"/>
            </a:endParaRPr>
          </a:p>
        </p:txBody>
      </p:sp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3200400" y="5181600"/>
            <a:ext cx="3962400" cy="14478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A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rolling waves</a:t>
            </a:r>
          </a:p>
        </p:txBody>
      </p:sp>
      <p:pic>
        <p:nvPicPr>
          <p:cNvPr id="12295" name="Picture 7" descr="C:\Program Files\Microsoft Office\Clipart\standard\stddir1\BD06196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2667000"/>
            <a:ext cx="2055813" cy="1252538"/>
          </a:xfrm>
          <a:prstGeom prst="rect">
            <a:avLst/>
          </a:prstGeom>
          <a:noFill/>
        </p:spPr>
      </p:pic>
      <p:sp>
        <p:nvSpPr>
          <p:cNvPr id="12293" name="WordArt 5"/>
          <p:cNvSpPr>
            <a:spLocks noChangeArrowheads="1" noChangeShapeType="1" noTextEdit="1"/>
          </p:cNvSpPr>
          <p:nvPr/>
        </p:nvSpPr>
        <p:spPr bwMode="auto">
          <a:xfrm>
            <a:off x="6553200" y="3962400"/>
            <a:ext cx="2390775" cy="8747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A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hot and arid</a:t>
            </a:r>
          </a:p>
        </p:txBody>
      </p:sp>
      <p:sp>
        <p:nvSpPr>
          <p:cNvPr id="12297" name="WordArt 9"/>
          <p:cNvSpPr>
            <a:spLocks noChangeArrowheads="1" noChangeShapeType="1" noTextEdit="1"/>
          </p:cNvSpPr>
          <p:nvPr/>
        </p:nvSpPr>
        <p:spPr bwMode="auto">
          <a:xfrm>
            <a:off x="3429000" y="0"/>
            <a:ext cx="4095750" cy="1524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n-A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Impact"/>
              </a:rPr>
              <a:t>dark, shadowy figures</a:t>
            </a:r>
          </a:p>
        </p:txBody>
      </p:sp>
      <p:pic>
        <p:nvPicPr>
          <p:cNvPr id="12298" name="Picture 10" descr="C:\Program Files\Microsoft Office\Clipart\standard\stddir4\PH02474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152400"/>
            <a:ext cx="1155700" cy="1752600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1" grpId="0" autoUpdateAnimBg="0"/>
      <p:bldP spid="12292" grpId="0" animBg="1"/>
      <p:bldP spid="12293" grpId="0" animBg="1"/>
      <p:bldP spid="1229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2"/>
          <p:cNvSpPr>
            <a:spLocks noChangeArrowheads="1" noChangeShapeType="1" noTextEdit="1"/>
          </p:cNvSpPr>
          <p:nvPr/>
        </p:nvSpPr>
        <p:spPr bwMode="auto">
          <a:xfrm>
            <a:off x="1600200" y="609600"/>
            <a:ext cx="6629400" cy="2057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A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ASK YOURSELF: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371600" y="3505200"/>
            <a:ext cx="7543800" cy="2100263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>
                <a:solidFill>
                  <a:srgbClr val="000000"/>
                </a:solidFill>
                <a:latin typeface="Comic Sans MS" pitchFamily="66" charset="0"/>
              </a:rPr>
              <a:t>Did the author try to make me laugh? Entertain 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cs typeface="Times New Roman" charset="0"/>
              </a:rPr>
              <a:t>   </a:t>
            </a:r>
            <a:r>
              <a:rPr lang="en-US">
                <a:solidFill>
                  <a:srgbClr val="000000"/>
                </a:solidFill>
                <a:latin typeface="Comic Sans MS" pitchFamily="66" charset="0"/>
              </a:rPr>
              <a:t>Did the author want to tell me a story? Entertain 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cs typeface="Times New Roman" charset="0"/>
              </a:rPr>
              <a:t>   </a:t>
            </a:r>
            <a:r>
              <a:rPr lang="en-US">
                <a:solidFill>
                  <a:srgbClr val="000000"/>
                </a:solidFill>
                <a:latin typeface="Comic Sans MS" pitchFamily="66" charset="0"/>
              </a:rPr>
              <a:t>Did the author try to amuse me? Entertain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3317" name="Picture 5" descr="C:\Program Files\Microsoft Office\Clipart\corpbas\j007862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1857375" cy="3995738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6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1143000" y="304800"/>
            <a:ext cx="70866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A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ASK AGAIN: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685800" y="3429000"/>
            <a:ext cx="7848600" cy="264795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mic Sans MS" pitchFamily="66" charset="0"/>
              </a:rPr>
              <a:t>   Did the author give me facts? Inform 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cs typeface="Times New Roman" charset="0"/>
              </a:rPr>
              <a:t>   </a:t>
            </a:r>
            <a:r>
              <a:rPr lang="en-US">
                <a:solidFill>
                  <a:srgbClr val="000000"/>
                </a:solidFill>
                <a:latin typeface="Comic Sans MS" pitchFamily="66" charset="0"/>
              </a:rPr>
              <a:t>Did the author try to teach me something? Inform 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cs typeface="Times New Roman" charset="0"/>
              </a:rPr>
              <a:t>   </a:t>
            </a:r>
            <a:r>
              <a:rPr lang="en-US">
                <a:solidFill>
                  <a:srgbClr val="000000"/>
                </a:solidFill>
                <a:latin typeface="Comic Sans MS" pitchFamily="66" charset="0"/>
              </a:rPr>
              <a:t>Did the author try to convince me? Persuade 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cs typeface="Times New Roman" charset="0"/>
              </a:rPr>
              <a:t>   </a:t>
            </a:r>
            <a:r>
              <a:rPr lang="en-US">
                <a:solidFill>
                  <a:srgbClr val="000000"/>
                </a:solidFill>
                <a:latin typeface="Comic Sans MS" pitchFamily="66" charset="0"/>
              </a:rPr>
              <a:t>Did the author want to change my opinion? Persuade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4344" name="Picture 8" descr="C:\Program Files\Microsoft Office\Clipart\standard\stddir3\PE01451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2133600"/>
            <a:ext cx="2076450" cy="1736725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40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1371600" y="2362200"/>
            <a:ext cx="5029200" cy="3962400"/>
          </a:xfrm>
          <a:prstGeom prst="rect">
            <a:avLst/>
          </a:prstGeom>
          <a:solidFill>
            <a:srgbClr val="FF9900"/>
          </a:soli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5362" name="WordArt 2"/>
          <p:cNvSpPr>
            <a:spLocks noChangeArrowheads="1" noChangeShapeType="1" noTextEdit="1"/>
          </p:cNvSpPr>
          <p:nvPr/>
        </p:nvSpPr>
        <p:spPr bwMode="auto">
          <a:xfrm>
            <a:off x="533400" y="914400"/>
            <a:ext cx="8077200" cy="13716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AU" sz="3600" kern="10">
                <a:ln w="9525">
                  <a:solidFill>
                    <a:srgbClr val="FFFFCC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 Black"/>
              </a:rPr>
              <a:t>Knowing the Author's Purpose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28600" y="2514600"/>
            <a:ext cx="3352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FF66"/>
                </a:solidFill>
                <a:latin typeface="Stencil" pitchFamily="82" charset="0"/>
              </a:rPr>
              <a:t>Will: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524000" y="2438400"/>
            <a:ext cx="4876800" cy="53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fontAlgn="t">
              <a:spcBef>
                <a:spcPct val="50000"/>
              </a:spcBef>
              <a:buFontTx/>
              <a:buChar char="•"/>
            </a:pPr>
            <a:r>
              <a:rPr lang="en-US" b="1">
                <a:solidFill>
                  <a:srgbClr val="660033"/>
                </a:solidFill>
                <a:latin typeface="Tahoma" pitchFamily="34" charset="0"/>
                <a:cs typeface="Times New Roman" charset="0"/>
              </a:rPr>
              <a:t>prepare your mind for the type of information in the reading</a:t>
            </a:r>
          </a:p>
          <a:p>
            <a:pPr marL="457200" indent="-457200" fontAlgn="t">
              <a:spcBef>
                <a:spcPct val="50000"/>
              </a:spcBef>
              <a:buFontTx/>
              <a:buChar char="•"/>
            </a:pPr>
            <a:r>
              <a:rPr lang="en-US" b="1">
                <a:solidFill>
                  <a:srgbClr val="660033"/>
                </a:solidFill>
                <a:latin typeface="Tahoma" pitchFamily="34" charset="0"/>
                <a:cs typeface="Times New Roman" charset="0"/>
              </a:rPr>
              <a:t>make the article easier to summarize</a:t>
            </a:r>
          </a:p>
          <a:p>
            <a:pPr marL="457200" indent="-457200" fontAlgn="t">
              <a:spcBef>
                <a:spcPct val="50000"/>
              </a:spcBef>
              <a:buFontTx/>
              <a:buChar char="•"/>
            </a:pPr>
            <a:r>
              <a:rPr lang="en-US" b="1">
                <a:solidFill>
                  <a:srgbClr val="660033"/>
                </a:solidFill>
                <a:latin typeface="Tahoma" pitchFamily="34" charset="0"/>
                <a:cs typeface="Times New Roman" charset="0"/>
              </a:rPr>
              <a:t>make it easier for you to discriminate between the article's main idea and important details</a:t>
            </a:r>
          </a:p>
          <a:p>
            <a:pPr marL="457200" indent="-457200" fontAlgn="t">
              <a:spcBef>
                <a:spcPct val="50000"/>
              </a:spcBef>
            </a:pPr>
            <a:endParaRPr lang="en-US" b="1">
              <a:solidFill>
                <a:srgbClr val="660033"/>
              </a:solidFill>
              <a:latin typeface="Tahoma" pitchFamily="34" charset="0"/>
              <a:cs typeface="Times New Roman" charset="0"/>
            </a:endParaRPr>
          </a:p>
          <a:p>
            <a:pPr marL="457200" indent="-457200" fontAlgn="t">
              <a:spcBef>
                <a:spcPct val="50000"/>
              </a:spcBef>
              <a:buFontTx/>
              <a:buChar char="•"/>
            </a:pPr>
            <a:endParaRPr lang="en-US">
              <a:cs typeface="Times New Roman" charset="0"/>
            </a:endParaRPr>
          </a:p>
          <a:p>
            <a:pPr marL="457200" indent="-457200">
              <a:spcBef>
                <a:spcPct val="50000"/>
              </a:spcBef>
            </a:pPr>
            <a:endParaRPr lang="en-US"/>
          </a:p>
        </p:txBody>
      </p:sp>
      <p:pic>
        <p:nvPicPr>
          <p:cNvPr id="15367" name="Picture 7" descr="C:\Program Files\Microsoft Office\Clipart\standard\stddir3\PE01756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78488" y="2971800"/>
            <a:ext cx="3465512" cy="3435350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animBg="1"/>
      <p:bldP spid="15362" grpId="0" animBg="1"/>
      <p:bldP spid="15363" grpId="0" autoUpdateAnimBg="0"/>
      <p:bldP spid="15365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Program Files\Microsoft Office\Clipart\standard\stddir1\BD05517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447800"/>
            <a:ext cx="3094038" cy="3468688"/>
          </a:xfrm>
          <a:prstGeom prst="rect">
            <a:avLst/>
          </a:prstGeom>
          <a:noFill/>
        </p:spPr>
      </p:pic>
      <p:pic>
        <p:nvPicPr>
          <p:cNvPr id="16388" name="Picture 4" descr="C:\Program Files\Microsoft Office\Clipart\standard\stddir1\BD05577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114800"/>
            <a:ext cx="1925638" cy="2551113"/>
          </a:xfrm>
          <a:prstGeom prst="rect">
            <a:avLst/>
          </a:prstGeom>
          <a:noFill/>
        </p:spPr>
      </p:pic>
      <p:pic>
        <p:nvPicPr>
          <p:cNvPr id="16389" name="Picture 5" descr="C:\Program Files\Microsoft Office\Clipart\standard\stddir1\BD07205_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4038600"/>
            <a:ext cx="2743200" cy="2274888"/>
          </a:xfrm>
          <a:prstGeom prst="rect">
            <a:avLst/>
          </a:prstGeom>
          <a:noFill/>
        </p:spPr>
      </p:pic>
      <p:pic>
        <p:nvPicPr>
          <p:cNvPr id="16390" name="Picture 6" descr="C:\Program Files\Microsoft Office\Clipart\Pub60Cor\PE00014_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1981200"/>
            <a:ext cx="1814513" cy="1236663"/>
          </a:xfrm>
          <a:prstGeom prst="rect">
            <a:avLst/>
          </a:prstGeom>
          <a:noFill/>
        </p:spPr>
      </p:pic>
      <p:pic>
        <p:nvPicPr>
          <p:cNvPr id="16391" name="Picture 7" descr="C:\Program Files\Microsoft Office\Clipart\standard\stddir4\PH01611J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1905000"/>
            <a:ext cx="1816100" cy="2743200"/>
          </a:xfrm>
          <a:prstGeom prst="rect">
            <a:avLst/>
          </a:prstGeom>
          <a:noFill/>
        </p:spPr>
      </p:pic>
      <p:sp>
        <p:nvSpPr>
          <p:cNvPr id="16392" name="WordArt 8"/>
          <p:cNvSpPr>
            <a:spLocks noChangeArrowheads="1" noChangeShapeType="1" noTextEdit="1"/>
          </p:cNvSpPr>
          <p:nvPr/>
        </p:nvSpPr>
        <p:spPr bwMode="auto">
          <a:xfrm>
            <a:off x="1219200" y="457200"/>
            <a:ext cx="65532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A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0000"/>
                    </a:gs>
                    <a:gs pos="100000">
                      <a:srgbClr val="FFCCFF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Read to Know!</a:t>
            </a:r>
          </a:p>
        </p:txBody>
      </p:sp>
      <p:pic>
        <p:nvPicPr>
          <p:cNvPr id="16393" name="Picture 9" descr="C:\Program Files\Microsoft Office\Clipart\standard\stddir1\BD05517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447800"/>
            <a:ext cx="3094038" cy="3468688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6477000" cy="3781425"/>
          </a:xfrm>
          <a:prstGeom prst="rect">
            <a:avLst/>
          </a:prstGeom>
          <a:solidFill>
            <a:schemeClr val="hlink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Antique Olive" pitchFamily="34" charset="0"/>
                <a:cs typeface="Arial" charset="0"/>
              </a:rPr>
              <a:t>It's </a:t>
            </a:r>
            <a:r>
              <a:rPr lang="en-US">
                <a:solidFill>
                  <a:srgbClr val="000000"/>
                </a:solidFill>
                <a:latin typeface="Antique Olive" pitchFamily="34" charset="0"/>
                <a:cs typeface="Arial" charset="0"/>
              </a:rPr>
              <a:t>test time</a:t>
            </a:r>
            <a:r>
              <a:rPr lang="en-US" i="1">
                <a:latin typeface="Antique Olive" pitchFamily="34" charset="0"/>
                <a:cs typeface="Arial" charset="0"/>
              </a:rPr>
              <a:t> </a:t>
            </a:r>
            <a:r>
              <a:rPr lang="en-US" b="1" i="1">
                <a:solidFill>
                  <a:srgbClr val="0000FF"/>
                </a:solidFill>
                <a:latin typeface="Antique Olive" pitchFamily="34" charset="0"/>
                <a:cs typeface="Arial" charset="0"/>
              </a:rPr>
              <a:t>again</a:t>
            </a:r>
            <a:r>
              <a:rPr lang="en-US">
                <a:latin typeface="Antique Olive" pitchFamily="34" charset="0"/>
                <a:cs typeface="Arial" charset="0"/>
              </a:rPr>
              <a:t> and you've just finished reading the first paragraph in the test booklet and are preparing to answer the questions. The first question? Piece of cake! It's a context clue. The second question? No problem! The answer's right there. The third one is a little harder - it's an inference question, but you still figure it out. </a:t>
            </a:r>
          </a:p>
        </p:txBody>
      </p:sp>
      <p:pic>
        <p:nvPicPr>
          <p:cNvPr id="3075" name="Picture 3" descr="C:\Program Files\Microsoft Office\Clipart\Pub60Cor\BD00146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810000"/>
            <a:ext cx="2438400" cy="2408238"/>
          </a:xfrm>
          <a:prstGeom prst="rect">
            <a:avLst/>
          </a:prstGeom>
          <a:noFill/>
        </p:spPr>
      </p:pic>
      <p:pic>
        <p:nvPicPr>
          <p:cNvPr id="3076" name="Picture 4" descr="C:\Program Files\Microsoft Office\Clipart\standard\stddir3\PE01602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0"/>
            <a:ext cx="2819400" cy="2773363"/>
          </a:xfrm>
          <a:prstGeom prst="rect">
            <a:avLst/>
          </a:prstGeom>
          <a:noFill/>
        </p:spPr>
      </p:pic>
      <p:pic>
        <p:nvPicPr>
          <p:cNvPr id="3077" name="Picture 5" descr="C:\Program Files\Microsoft Office\Clipart\WebArt\PE03336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3733800"/>
            <a:ext cx="2438400" cy="1998663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533400" y="685800"/>
            <a:ext cx="6934200" cy="2968625"/>
          </a:xfrm>
          <a:prstGeom prst="rect">
            <a:avLst/>
          </a:prstGeom>
          <a:solidFill>
            <a:srgbClr val="FFFF99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Antique Olive" pitchFamily="34" charset="0"/>
                <a:cs typeface="Arial" charset="0"/>
              </a:rPr>
              <a:t>Whoa! What's </a:t>
            </a:r>
            <a:r>
              <a:rPr lang="en-US" i="1">
                <a:latin typeface="Antique Olive" pitchFamily="34" charset="0"/>
                <a:cs typeface="Arial" charset="0"/>
              </a:rPr>
              <a:t>this</a:t>
            </a:r>
            <a:r>
              <a:rPr lang="en-US">
                <a:latin typeface="Antique Olive" pitchFamily="34" charset="0"/>
                <a:cs typeface="Arial" charset="0"/>
              </a:rPr>
              <a:t>? Which of the following was the </a:t>
            </a:r>
            <a:r>
              <a:rPr lang="en-US" b="1" i="1">
                <a:solidFill>
                  <a:srgbClr val="0000FF"/>
                </a:solidFill>
                <a:latin typeface="Antique Olive" pitchFamily="34" charset="0"/>
                <a:cs typeface="Arial" charset="0"/>
              </a:rPr>
              <a:t>author's purpose in writing this</a:t>
            </a:r>
            <a:r>
              <a:rPr lang="en-US">
                <a:latin typeface="Antique Olive" pitchFamily="34" charset="0"/>
                <a:cs typeface="Arial" charset="0"/>
              </a:rPr>
              <a:t>? </a:t>
            </a:r>
            <a:r>
              <a:rPr lang="en-US" sz="3200" b="1">
                <a:latin typeface="Antique Olive" pitchFamily="34" charset="0"/>
                <a:cs typeface="Arial" charset="0"/>
              </a:rPr>
              <a:t>"To torture children who have to take these tests,"</a:t>
            </a:r>
            <a:r>
              <a:rPr lang="en-US">
                <a:latin typeface="Antique Olive" pitchFamily="34" charset="0"/>
                <a:cs typeface="Arial" charset="0"/>
              </a:rPr>
              <a:t> you think grumpily, but that answer is not one of your choices...</a:t>
            </a:r>
            <a:br>
              <a:rPr lang="en-US">
                <a:latin typeface="Antique Olive" pitchFamily="34" charset="0"/>
                <a:cs typeface="Arial" charset="0"/>
              </a:rPr>
            </a:br>
            <a:endParaRPr lang="en-US">
              <a:latin typeface="Antique Olive" pitchFamily="34" charset="0"/>
              <a:cs typeface="Arial" charset="0"/>
            </a:endParaRPr>
          </a:p>
        </p:txBody>
      </p:sp>
      <p:pic>
        <p:nvPicPr>
          <p:cNvPr id="4100" name="Picture 4" descr="C:\Program Files\Microsoft Office\Clipart\standard\stddir4\PE03509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389313"/>
            <a:ext cx="4160838" cy="3468687"/>
          </a:xfrm>
          <a:prstGeom prst="rect">
            <a:avLst/>
          </a:prstGeom>
          <a:noFill/>
        </p:spPr>
      </p:pic>
      <p:pic>
        <p:nvPicPr>
          <p:cNvPr id="4101" name="Picture 5" descr="C:\Program Files\Microsoft Office\Clipart\standard\stddir1\BD05188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2438400"/>
            <a:ext cx="1938338" cy="2438400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447800" y="1828800"/>
            <a:ext cx="6324600" cy="1684338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prstDash val="lgDashDot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9933"/>
                </a:solidFill>
                <a:latin typeface="Arial" charset="0"/>
                <a:cs typeface="Arial" charset="0"/>
              </a:rPr>
              <a:t>Authors' purpose</a:t>
            </a:r>
            <a:r>
              <a:rPr lang="en-US">
                <a:latin typeface="Arial" charset="0"/>
                <a:cs typeface="Arial" charset="0"/>
              </a:rPr>
              <a:t> questions are another way of saying, "</a:t>
            </a:r>
            <a:r>
              <a:rPr lang="en-US" b="1">
                <a:solidFill>
                  <a:srgbClr val="0000FF"/>
                </a:solidFill>
                <a:latin typeface="Arial" charset="0"/>
                <a:cs typeface="Arial" charset="0"/>
              </a:rPr>
              <a:t>Why did the author write this anyhow, or what was the reason this piece was written</a:t>
            </a:r>
            <a:r>
              <a:rPr lang="en-US">
                <a:latin typeface="Arial" charset="0"/>
                <a:cs typeface="Arial" charset="0"/>
              </a:rPr>
              <a:t>?"</a:t>
            </a:r>
            <a:endParaRPr lang="en-US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286000" y="5486400"/>
            <a:ext cx="5051425" cy="517525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Borrowed from:</a:t>
            </a:r>
          </a:p>
          <a:p>
            <a:r>
              <a:rPr lang="en-US" sz="1400"/>
              <a:t>http://www.manatee.k12.fl.us/sites/elementary/Palmasola/rcap1.htm</a:t>
            </a:r>
          </a:p>
        </p:txBody>
      </p:sp>
      <p:pic>
        <p:nvPicPr>
          <p:cNvPr id="5124" name="Picture 4" descr="C:\Program Files\Microsoft Office\Clipart\corpbas\j0078711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3276600"/>
            <a:ext cx="1004888" cy="2438400"/>
          </a:xfrm>
          <a:prstGeom prst="rect">
            <a:avLst/>
          </a:prstGeom>
          <a:noFill/>
        </p:spPr>
      </p:pic>
      <p:pic>
        <p:nvPicPr>
          <p:cNvPr id="5125" name="Picture 5" descr="C:\Program Files\Microsoft Office\Clipart\smbusbas\PE02745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0"/>
            <a:ext cx="4573588" cy="2079625"/>
          </a:xfrm>
          <a:prstGeom prst="rect">
            <a:avLst/>
          </a:prstGeom>
          <a:noFill/>
        </p:spPr>
      </p:pic>
      <p:pic>
        <p:nvPicPr>
          <p:cNvPr id="5126" name="Picture 6" descr="C:\Program Files\Microsoft Office\Clipart\standard\stddir3\IN01100_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4191000"/>
            <a:ext cx="762000" cy="762000"/>
          </a:xfrm>
          <a:prstGeom prst="rect">
            <a:avLst/>
          </a:prstGeom>
          <a:noFill/>
        </p:spPr>
      </p:pic>
      <p:pic>
        <p:nvPicPr>
          <p:cNvPr id="5127" name="Picture 7" descr="C:\Program Files\Microsoft Office\Clipart\standard\stddir3\IN01100_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5334000"/>
            <a:ext cx="730250" cy="730250"/>
          </a:xfrm>
          <a:prstGeom prst="rect">
            <a:avLst/>
          </a:prstGeom>
          <a:noFill/>
        </p:spPr>
      </p:pic>
      <p:pic>
        <p:nvPicPr>
          <p:cNvPr id="5128" name="Picture 8" descr="C:\Program Files\Microsoft Office\Clipart\standard\stddir3\IN01100_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228600"/>
            <a:ext cx="1916113" cy="1916113"/>
          </a:xfrm>
          <a:prstGeom prst="rect">
            <a:avLst/>
          </a:prstGeom>
          <a:noFill/>
        </p:spPr>
      </p:pic>
      <p:pic>
        <p:nvPicPr>
          <p:cNvPr id="5129" name="Picture 9" descr="C:\Program Files\Microsoft Office\Clipart\standard\stddir3\IN01100_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581400"/>
            <a:ext cx="838200" cy="838200"/>
          </a:xfrm>
          <a:prstGeom prst="rect">
            <a:avLst/>
          </a:prstGeom>
          <a:noFill/>
        </p:spPr>
      </p:pic>
      <p:pic>
        <p:nvPicPr>
          <p:cNvPr id="5130" name="Picture 10" descr="C:\Program Files\Microsoft Office\Clipart\standard\stddir3\IN01100_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57200"/>
            <a:ext cx="914400" cy="914400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1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 autoUpdateAnimBg="0"/>
      <p:bldP spid="5123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2"/>
          <p:cNvSpPr>
            <a:spLocks noChangeArrowheads="1" noChangeShapeType="1" noTextEdit="1"/>
          </p:cNvSpPr>
          <p:nvPr/>
        </p:nvSpPr>
        <p:spPr bwMode="auto">
          <a:xfrm>
            <a:off x="762000" y="228600"/>
            <a:ext cx="7772400" cy="1981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A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Arial Black"/>
              </a:rPr>
              <a:t>How do I find </a:t>
            </a:r>
          </a:p>
          <a:p>
            <a:pPr algn="ctr"/>
            <a:r>
              <a:rPr lang="en-A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Arial Black"/>
              </a:rPr>
              <a:t>the purpose?</a:t>
            </a:r>
          </a:p>
        </p:txBody>
      </p:sp>
      <p:pic>
        <p:nvPicPr>
          <p:cNvPr id="6147" name="Picture 3" descr="C:\Program Files\Microsoft Office\Clipart\standard\stddir1\BD04969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2971800"/>
            <a:ext cx="3032125" cy="2803525"/>
          </a:xfrm>
          <a:prstGeom prst="rect">
            <a:avLst/>
          </a:prstGeom>
          <a:noFill/>
        </p:spPr>
      </p:pic>
      <p:pic>
        <p:nvPicPr>
          <p:cNvPr id="6148" name="Picture 4" descr="C:\Program Files\Microsoft Office\Clipart\standard\stddir3\PE01506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743200"/>
            <a:ext cx="1706563" cy="3468688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2"/>
          <p:cNvSpPr>
            <a:spLocks noChangeArrowheads="1" noChangeShapeType="1" noTextEdit="1"/>
          </p:cNvSpPr>
          <p:nvPr/>
        </p:nvSpPr>
        <p:spPr bwMode="auto">
          <a:xfrm>
            <a:off x="685800" y="0"/>
            <a:ext cx="5791200" cy="3276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A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There are many purposes </a:t>
            </a:r>
          </a:p>
          <a:p>
            <a:pPr algn="ctr"/>
            <a:r>
              <a:rPr lang="en-A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for an author's writing.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828800" y="3114675"/>
            <a:ext cx="32004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t">
              <a:spcBef>
                <a:spcPct val="50000"/>
              </a:spcBef>
              <a:buFontTx/>
              <a:buChar char="•"/>
            </a:pPr>
            <a:r>
              <a:rPr lang="en-US">
                <a:solidFill>
                  <a:schemeClr val="bg1"/>
                </a:solidFill>
                <a:latin typeface="Arial" charset="0"/>
                <a:cs typeface="Times New Roman" charset="0"/>
              </a:rPr>
              <a:t>to inform </a:t>
            </a:r>
          </a:p>
          <a:p>
            <a:pPr fontAlgn="t">
              <a:spcBef>
                <a:spcPct val="50000"/>
              </a:spcBef>
              <a:buFontTx/>
              <a:buChar char="•"/>
            </a:pPr>
            <a:r>
              <a:rPr lang="en-US">
                <a:solidFill>
                  <a:schemeClr val="bg1"/>
                </a:solidFill>
                <a:latin typeface="Arial" charset="0"/>
                <a:cs typeface="Times New Roman" charset="0"/>
              </a:rPr>
              <a:t>to perform a task </a:t>
            </a:r>
          </a:p>
          <a:p>
            <a:pPr fontAlgn="t">
              <a:spcBef>
                <a:spcPct val="50000"/>
              </a:spcBef>
              <a:buFontTx/>
              <a:buChar char="•"/>
            </a:pPr>
            <a:r>
              <a:rPr lang="en-US">
                <a:solidFill>
                  <a:schemeClr val="bg1"/>
                </a:solidFill>
                <a:latin typeface="Arial" charset="0"/>
                <a:cs typeface="Times New Roman" charset="0"/>
              </a:rPr>
              <a:t>to sell </a:t>
            </a:r>
          </a:p>
          <a:p>
            <a:pPr fontAlgn="t">
              <a:spcBef>
                <a:spcPct val="50000"/>
              </a:spcBef>
              <a:buFontTx/>
              <a:buChar char="•"/>
            </a:pPr>
            <a:r>
              <a:rPr lang="en-US">
                <a:solidFill>
                  <a:schemeClr val="bg1"/>
                </a:solidFill>
                <a:latin typeface="Arial" charset="0"/>
                <a:cs typeface="Times New Roman" charset="0"/>
              </a:rPr>
              <a:t>to inspire</a:t>
            </a:r>
            <a:r>
              <a:rPr lang="en-US">
                <a:latin typeface="Arial" charset="0"/>
                <a:cs typeface="Times New Roman" charset="0"/>
              </a:rPr>
              <a:t> </a:t>
            </a:r>
          </a:p>
          <a:p>
            <a:pPr fontAlgn="t">
              <a:spcBef>
                <a:spcPct val="50000"/>
              </a:spcBef>
            </a:pPr>
            <a:endParaRPr lang="en-US">
              <a:latin typeface="Arial" charset="0"/>
              <a:cs typeface="Times New Roman" charset="0"/>
            </a:endParaRPr>
          </a:p>
          <a:p>
            <a:pPr fontAlgn="t">
              <a:spcBef>
                <a:spcPct val="50000"/>
              </a:spcBef>
            </a:pPr>
            <a:endParaRPr lang="en-US">
              <a:cs typeface="Times New Roman" charset="0"/>
            </a:endParaRPr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486400" y="3048000"/>
            <a:ext cx="32004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t">
              <a:spcBef>
                <a:spcPct val="50000"/>
              </a:spcBef>
              <a:buFontTx/>
              <a:buChar char="•"/>
            </a:pPr>
            <a:r>
              <a:rPr lang="en-US">
                <a:solidFill>
                  <a:schemeClr val="bg1"/>
                </a:solidFill>
                <a:latin typeface="Arial" charset="0"/>
                <a:cs typeface="Times New Roman" charset="0"/>
              </a:rPr>
              <a:t>to correct a misunderstanding </a:t>
            </a:r>
          </a:p>
          <a:p>
            <a:pPr fontAlgn="t">
              <a:spcBef>
                <a:spcPct val="50000"/>
              </a:spcBef>
              <a:buFontTx/>
              <a:buChar char="•"/>
            </a:pPr>
            <a:r>
              <a:rPr lang="en-US">
                <a:solidFill>
                  <a:schemeClr val="bg1"/>
                </a:solidFill>
                <a:latin typeface="Arial" charset="0"/>
                <a:cs typeface="Times New Roman" charset="0"/>
              </a:rPr>
              <a:t>to show differing points of view </a:t>
            </a:r>
          </a:p>
          <a:p>
            <a:pPr fontAlgn="t">
              <a:spcBef>
                <a:spcPct val="50000"/>
              </a:spcBef>
              <a:buFontTx/>
              <a:buChar char="•"/>
            </a:pPr>
            <a:r>
              <a:rPr lang="en-US">
                <a:solidFill>
                  <a:schemeClr val="bg1"/>
                </a:solidFill>
                <a:latin typeface="Arial" charset="0"/>
                <a:cs typeface="Times New Roman" charset="0"/>
              </a:rPr>
              <a:t>to review a film </a:t>
            </a:r>
          </a:p>
          <a:p>
            <a:pPr fontAlgn="t">
              <a:spcBef>
                <a:spcPct val="50000"/>
              </a:spcBef>
              <a:buFontTx/>
              <a:buChar char="•"/>
            </a:pPr>
            <a:r>
              <a:rPr lang="en-US">
                <a:solidFill>
                  <a:schemeClr val="bg1"/>
                </a:solidFill>
                <a:latin typeface="Arial" charset="0"/>
                <a:cs typeface="Times New Roman" charset="0"/>
              </a:rPr>
              <a:t>to review a book</a:t>
            </a:r>
            <a:r>
              <a:rPr lang="en-US">
                <a:latin typeface="Arial" charset="0"/>
                <a:cs typeface="Times New Roman" charset="0"/>
              </a:rPr>
              <a:t> </a:t>
            </a:r>
          </a:p>
          <a:p>
            <a:pPr>
              <a:spcBef>
                <a:spcPct val="50000"/>
              </a:spcBef>
            </a:pPr>
            <a:endParaRPr lang="en-US">
              <a:latin typeface="Arial" charset="0"/>
            </a:endParaRPr>
          </a:p>
        </p:txBody>
      </p:sp>
      <p:pic>
        <p:nvPicPr>
          <p:cNvPr id="7173" name="Picture 5" descr="C:\Program Files\Microsoft Office\Clipart\standard\stddir1\BD06949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914400"/>
            <a:ext cx="1814513" cy="1814513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7171" grpId="0" autoUpdateAnimBg="0"/>
      <p:bldP spid="717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2"/>
          <p:cNvSpPr>
            <a:spLocks noChangeArrowheads="1" noChangeShapeType="1" noTextEdit="1"/>
          </p:cNvSpPr>
          <p:nvPr/>
        </p:nvSpPr>
        <p:spPr bwMode="auto">
          <a:xfrm>
            <a:off x="152400" y="609600"/>
            <a:ext cx="8839200" cy="131445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AU" sz="3600" b="1" kern="10" spc="-36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99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cs typeface="Tunga"/>
              </a:rPr>
              <a:t>Important reasons for author's to write: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990600" y="381000"/>
            <a:ext cx="716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810000" y="2362200"/>
            <a:ext cx="26670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Entertain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Instruct	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Persuade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Describe</a:t>
            </a:r>
          </a:p>
        </p:txBody>
      </p:sp>
      <p:pic>
        <p:nvPicPr>
          <p:cNvPr id="8197" name="Picture 5" descr="C:\Program Files\Common Files\Microsoft Shared\Clipart\cagcat50\EN00378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752600"/>
            <a:ext cx="2782888" cy="2146300"/>
          </a:xfrm>
          <a:prstGeom prst="rect">
            <a:avLst/>
          </a:prstGeom>
          <a:noFill/>
        </p:spPr>
      </p:pic>
      <p:pic>
        <p:nvPicPr>
          <p:cNvPr id="8198" name="Picture 6" descr="C:\Program Files\Microsoft Office\Clipart\standard\stddir3\PE01038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419600"/>
            <a:ext cx="2506663" cy="22494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8199" name="Picture 7" descr="C:\Program Files\Microsoft Office\Clipart\standard\stddir1\BD07159_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4191000"/>
            <a:ext cx="2616200" cy="2667000"/>
          </a:xfrm>
          <a:prstGeom prst="rect">
            <a:avLst/>
          </a:prstGeom>
          <a:noFill/>
        </p:spPr>
      </p:pic>
      <p:pic>
        <p:nvPicPr>
          <p:cNvPr id="8200" name="Picture 8" descr="C:\Program Files\Microsoft Office\Clipart\standard\stddir2\BS00563_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688" y="1981200"/>
            <a:ext cx="2627312" cy="2174875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2"/>
          <p:cNvSpPr>
            <a:spLocks noChangeArrowheads="1" noChangeShapeType="1" noTextEdit="1"/>
          </p:cNvSpPr>
          <p:nvPr/>
        </p:nvSpPr>
        <p:spPr bwMode="auto">
          <a:xfrm>
            <a:off x="609600" y="457200"/>
            <a:ext cx="67818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A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/>
              </a:rPr>
              <a:t>ENTERTAIN: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28600" y="2971800"/>
            <a:ext cx="84899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66"/>
                </a:solidFill>
                <a:latin typeface="Verdana" pitchFamily="34" charset="0"/>
              </a:rPr>
              <a:t>THE AUTHOR TELLS A STORY THAT DESCRIBES </a:t>
            </a:r>
          </a:p>
          <a:p>
            <a:r>
              <a:rPr lang="en-US">
                <a:solidFill>
                  <a:srgbClr val="FFFF66"/>
                </a:solidFill>
                <a:latin typeface="Verdana" pitchFamily="34" charset="0"/>
              </a:rPr>
              <a:t>SOMETHING OR SOMEONE IN AN INTERESTING WAY!</a:t>
            </a:r>
          </a:p>
        </p:txBody>
      </p:sp>
      <p:pic>
        <p:nvPicPr>
          <p:cNvPr id="10245" name="Picture 5" descr="C:\Program Files\Microsoft Office\Clipart\standard\stddir4\SY01066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914400"/>
            <a:ext cx="2132013" cy="2514600"/>
          </a:xfrm>
          <a:prstGeom prst="rect">
            <a:avLst/>
          </a:prstGeom>
          <a:noFill/>
        </p:spPr>
      </p:pic>
      <p:pic>
        <p:nvPicPr>
          <p:cNvPr id="10246" name="Picture 6" descr="C:\Program Files\Microsoft Office\Clipart\standard\stddir1\AN02494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875088"/>
            <a:ext cx="3048000" cy="2982912"/>
          </a:xfrm>
          <a:prstGeom prst="rect">
            <a:avLst/>
          </a:prstGeom>
          <a:noFill/>
        </p:spPr>
      </p:pic>
      <p:pic>
        <p:nvPicPr>
          <p:cNvPr id="10247" name="Picture 7" descr="C:\Program Files\Microsoft Office\Clipart\standard\stddir1\AN02491_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810000"/>
            <a:ext cx="4592638" cy="2649538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43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Oval 6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324600"/>
          </a:xfrm>
          <a:prstGeom prst="ellipse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1266" name="WordArt 2"/>
          <p:cNvSpPr>
            <a:spLocks noChangeArrowheads="1" noChangeShapeType="1" noTextEdit="1"/>
          </p:cNvSpPr>
          <p:nvPr/>
        </p:nvSpPr>
        <p:spPr bwMode="auto">
          <a:xfrm>
            <a:off x="1066800" y="914400"/>
            <a:ext cx="7239000" cy="103505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en-A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INSTRUCT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295400" y="4648200"/>
            <a:ext cx="6400800" cy="1196975"/>
          </a:xfrm>
          <a:prstGeom prst="rect">
            <a:avLst/>
          </a:prstGeom>
          <a:solidFill>
            <a:srgbClr val="FF7C80"/>
          </a:solidFill>
          <a:ln w="9525">
            <a:solidFill>
              <a:srgbClr val="FFFF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660033"/>
                </a:solidFill>
                <a:latin typeface="Impact" pitchFamily="34" charset="0"/>
              </a:rPr>
              <a:t>The author will explain or teach something in the story that the reader doesn’t know.  The author provides knowledge to the reader.</a:t>
            </a:r>
          </a:p>
        </p:txBody>
      </p:sp>
      <p:pic>
        <p:nvPicPr>
          <p:cNvPr id="11269" name="Picture 5" descr="C:\Program Files\Microsoft Office\Clipart\standard\stddir1\BD06629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1981200"/>
            <a:ext cx="2339975" cy="2727325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animBg="1"/>
      <p:bldP spid="11266" grpId="0" animBg="1"/>
      <p:bldP spid="11267" grpId="0" animBg="1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</TotalTime>
  <Words>363</Words>
  <Application>Microsoft Office PowerPoint</Application>
  <PresentationFormat>On-screen Show (4:3)</PresentationFormat>
  <Paragraphs>54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Times New Roman</vt:lpstr>
      <vt:lpstr>Antique Olive</vt:lpstr>
      <vt:lpstr>Arial</vt:lpstr>
      <vt:lpstr>Tahoma</vt:lpstr>
      <vt:lpstr>Verdana</vt:lpstr>
      <vt:lpstr>Impact</vt:lpstr>
      <vt:lpstr>Comic Sans MS</vt:lpstr>
      <vt:lpstr>Stencil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 APSD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Donna Smith</dc:creator>
  <cp:lastModifiedBy>shireen.richardson</cp:lastModifiedBy>
  <cp:revision>15</cp:revision>
  <dcterms:created xsi:type="dcterms:W3CDTF">2006-03-29T15:02:17Z</dcterms:created>
  <dcterms:modified xsi:type="dcterms:W3CDTF">2010-10-11T05:12:42Z</dcterms:modified>
</cp:coreProperties>
</file>